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bold r:id="rId20"/>
      <p:boldItalic r:id="rId21"/>
    </p:embeddedFont>
    <p:embeddedFont>
      <p:font typeface="EB Garamon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16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16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EBGaramond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EBGaramond-italic.fntdata"/><Relationship Id="rId23" Type="http://schemas.openxmlformats.org/officeDocument/2006/relationships/font" Target="fonts/EBGaramon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EBGaramon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4.jpg>
</file>

<file path=ppt/media/image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highlight>
                  <a:srgbClr val="ECEEEF"/>
                </a:highlight>
              </a:rPr>
              <a:t>Mehrab Mehdi Islam, Michael Miller, Michael Ishak, Lam Nguyen, Robinson Vasquez Ferrer</a:t>
            </a:r>
            <a:endParaRPr/>
          </a:p>
        </p:txBody>
      </p:sp>
      <p:sp>
        <p:nvSpPr>
          <p:cNvPr id="153" name="Google Shape;15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3d models from text is expensive and tough.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Gaussian Splatting is a reviving CV concept with great benefits of real-time rendering and compact representations of topologies.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Generation of splats from real-world and AI-generated images has seen much improvement since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AI GSplat generation from text is still expensive and low-density.</a:t>
            </a:r>
            <a:endParaRPr/>
          </a:p>
        </p:txBody>
      </p:sp>
      <p:sp>
        <p:nvSpPr>
          <p:cNvPr id="166" name="Google Shape;16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4a33f288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are motivated by things like Flash3D, Speedy-SPlat, and Splatt3R to generate 2d images and turn them into GSplats for cheap!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34a33f2889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4a33f288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We introduce the DiffGS Pipeline, which does text-&gt;diffusion 2d image -&gt; 3d gaussian splatter.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These images were produced from Splatt3R from a DeepFloyd image. The perspective is warped, so we have to figure out how to fix that in DeepFloyd. </a:t>
            </a:r>
            <a:endParaRPr/>
          </a:p>
        </p:txBody>
      </p:sp>
      <p:sp>
        <p:nvSpPr>
          <p:cNvPr id="185" name="Google Shape;185;g334a33f2889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98b3666dc_2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d98b3666dc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98b3666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d98b3666dc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91cb678d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91cb678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Yellow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Google Shape;13;p2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White">
  <p:cSld name="Quotation Slide Centered - Whit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60" name="Google Shape;60;p11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1" name="Google Shape;61;p11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" name="Google Shape;62;p11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1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65" name="Google Shape;65;p11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Black">
  <p:cSld name="Quotation Slide Left - Blac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2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0" i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70" name="Google Shape;70;p12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71" name="Google Shape;71;p12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White">
  <p:cSld name="Quotation Slide Left - Whit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75" name="Google Shape;75;p13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76" name="Google Shape;76;p13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78" name="Google Shape;78;p13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Yellow">
  <p:cSld name="Divider Slide - Yellow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 cap="flat" cmpd="sng" w="9525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3" name="Google Shape;83;p1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4" name="Google Shape;84;p14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Black">
  <p:cSld name="Divider Slide - Blac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5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5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15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White">
  <p:cSld name="Divider Slide - Whit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6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6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16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Black">
  <p:cSld name="Content - With Border - Blac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06" name="Google Shape;106;p18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Full Width">
  <p:cSld name="Content - Full Width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723900" y="2137720"/>
            <a:ext cx="10744200" cy="395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19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723897" y="194368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Yellow">
  <p:cSld name="Content - With Border - Yellow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8" name="Google Shape;118;p20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White">
  <p:cSld name="Content - With Border - Whit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3" name="Google Shape;123;p21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21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Black">
  <p:cSld name="Mission Statement 2022 - Blac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Yellow">
  <p:cSld name="Background Border - Yellow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Black">
  <p:cSld name="Background Border - Blac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3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White">
  <p:cSld name="Background Border - Whi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37" name="Google Shape;137;p24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5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42" name="Google Shape;142;p25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idx="1" type="body"/>
          </p:nvPr>
        </p:nvSpPr>
        <p:spPr>
          <a:xfrm rot="5400000">
            <a:off x="4125686" y="-1246416"/>
            <a:ext cx="3940626" cy="1074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6" name="Google Shape;146;p26"/>
          <p:cNvCxnSpPr/>
          <p:nvPr/>
        </p:nvCxnSpPr>
        <p:spPr>
          <a:xfrm>
            <a:off x="723897" y="194368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 rot="5400000">
            <a:off x="7515497" y="2143397"/>
            <a:ext cx="5372101" cy="253310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 rot="5400000">
            <a:off x="1962150" y="-514350"/>
            <a:ext cx="5372101" cy="78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0" name="Google Shape;150;p27"/>
          <p:cNvCxnSpPr/>
          <p:nvPr/>
        </p:nvCxnSpPr>
        <p:spPr>
          <a:xfrm>
            <a:off x="8811437" y="723900"/>
            <a:ext cx="3" cy="603575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Black">
  <p:cSld name="Quotation Slide Centered - Blac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0" i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" name="Google Shape;22;p4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Yellow">
  <p:cSld name="Quotation Slide Left - Yellow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47416" l="29772" r="29640" t="19475"/>
          <a:stretch/>
        </p:blipFill>
        <p:spPr>
          <a:xfrm>
            <a:off x="790941" y="854914"/>
            <a:ext cx="1854926" cy="1815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Black">
  <p:cSld name="Title Slide - Blac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6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" name="Google Shape;36;p6"/>
          <p:cNvCxnSpPr/>
          <p:nvPr/>
        </p:nvCxnSpPr>
        <p:spPr>
          <a:xfrm>
            <a:off x="453390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White">
  <p:cSld name="Title Slide - Whit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7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Google Shape;43;p7"/>
          <p:cNvCxnSpPr/>
          <p:nvPr/>
        </p:nvCxnSpPr>
        <p:spPr>
          <a:xfrm>
            <a:off x="453390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44" name="Google Shape;4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Yellow">
  <p:cSld name="Mission Statement 2022 - Yellow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46" name="Google Shape;4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Stars">
  <p:cSld name="Mission Statement 2022 - Star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Yellow">
  <p:cSld name="Quotation Slide Centered - Yellow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" name="Google Shape;51;p10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" name="Google Shape;52;p10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54" name="Google Shape;54;p10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5" name="Google Shape;55;p10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2">
            <a:alphaModFix/>
          </a:blip>
          <a:srcRect b="47416" l="29772" r="29640" t="19475"/>
          <a:stretch/>
        </p:blipFill>
        <p:spPr>
          <a:xfrm>
            <a:off x="5123361" y="846118"/>
            <a:ext cx="1854926" cy="1815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5" orient="horz" pos="3840">
          <p15:clr>
            <a:srgbClr val="F26B43"/>
          </p15:clr>
        </p15:guide>
        <p15:guide id="6" orient="horz" pos="456">
          <p15:clr>
            <a:srgbClr val="F26B43"/>
          </p15:clr>
        </p15:guide>
        <p15:guide id="7" orient="horz" pos="696">
          <p15:clr>
            <a:srgbClr val="5ACBF0"/>
          </p15:clr>
        </p15:guide>
        <p15:guide id="8" orient="horz" pos="3624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5" orient="horz" pos="3840">
          <p15:clr>
            <a:srgbClr val="F26B43"/>
          </p15:clr>
        </p15:guide>
        <p15:guide id="6" orient="horz" pos="456">
          <p15:clr>
            <a:srgbClr val="F26B43"/>
          </p15:clr>
        </p15:guide>
        <p15:guide id="7" orient="horz" pos="696">
          <p15:clr>
            <a:srgbClr val="5ACBF0"/>
          </p15:clr>
        </p15:guide>
        <p15:guide id="8" orient="horz" pos="3624">
          <p15:clr>
            <a:srgbClr val="5ACBF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rxiv.org/pdf/2412.00578v1" TargetMode="External"/><Relationship Id="rId4" Type="http://schemas.openxmlformats.org/officeDocument/2006/relationships/hyperlink" Target="https://arxiv.org/abs/2408.13912" TargetMode="External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rxiv.org/pdf/2402.05054" TargetMode="External"/><Relationship Id="rId4" Type="http://schemas.openxmlformats.org/officeDocument/2006/relationships/hyperlink" Target="https://arxiv.org/pdf/2310.08529" TargetMode="External"/><Relationship Id="rId5" Type="http://schemas.openxmlformats.org/officeDocument/2006/relationships/hyperlink" Target="https://arxiv.org/pdf/2406.04343v1" TargetMode="External"/><Relationship Id="rId6" Type="http://schemas.openxmlformats.org/officeDocument/2006/relationships/hyperlink" Target="https://arxiv.org/pdf/2412.00578v1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rxiv.org/pdf/2408.13912%5C" TargetMode="External"/><Relationship Id="rId4" Type="http://schemas.openxmlformats.org/officeDocument/2006/relationships/hyperlink" Target="https://arxiv.org/pdf/2302.0554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Benchmarking Text-to-3D Models Against Novel DiffGS Pipeline.</a:t>
            </a:r>
            <a:endParaRPr/>
          </a:p>
        </p:txBody>
      </p:sp>
      <p:sp>
        <p:nvSpPr>
          <p:cNvPr id="156" name="Google Shape;156;p28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Group 10.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900"/>
              <a:t>Mehrab Mehdi Islam, Michael Miller, Michael Ishak, Lam Nguyen, Robinson Vasquez Ferrer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1104907" y="2538770"/>
            <a:ext cx="4991094" cy="3194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Problem Statement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Related Works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DiffGS Pipeline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chemeClr val="dk1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2000">
                <a:solidFill>
                  <a:schemeClr val="dk1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2000"/>
              <a:t>Models to Benchmark Against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b="0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chemeClr val="lt1"/>
                </a:solidFill>
              </a:rPr>
              <a:t>Datasets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 6</a:t>
            </a: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chemeClr val="lt1"/>
                </a:solidFill>
              </a:rPr>
              <a:t>References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Problem Statement</a:t>
            </a:r>
            <a:endParaRPr/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627" y="3705000"/>
            <a:ext cx="6185673" cy="2391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30"/>
          <p:cNvGrpSpPr/>
          <p:nvPr/>
        </p:nvGrpSpPr>
        <p:grpSpPr>
          <a:xfrm>
            <a:off x="6956745" y="-5"/>
            <a:ext cx="4833550" cy="3535330"/>
            <a:chOff x="4869370" y="274070"/>
            <a:chExt cx="4833550" cy="3535330"/>
          </a:xfrm>
        </p:grpSpPr>
        <p:pic>
          <p:nvPicPr>
            <p:cNvPr id="171" name="Google Shape;171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69370" y="274070"/>
              <a:ext cx="4833550" cy="3477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30"/>
            <p:cNvSpPr txBox="1"/>
            <p:nvPr/>
          </p:nvSpPr>
          <p:spPr>
            <a:xfrm>
              <a:off x="8435300" y="3429000"/>
              <a:ext cx="749100" cy="380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LGM</a:t>
              </a:r>
              <a:endParaRPr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723900" y="2638700"/>
            <a:ext cx="6440100" cy="23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/>
              <a:t>Creating 3d models from text is expensive and tough.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Gaussian Splatting approaches a solution over NeRF!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AI GSplat generation from text is still expensive and low-density.</a:t>
            </a:r>
            <a:endParaRPr/>
          </a:p>
        </p:txBody>
      </p:sp>
      <p:sp>
        <p:nvSpPr>
          <p:cNvPr id="174" name="Google Shape;174;p30"/>
          <p:cNvSpPr txBox="1"/>
          <p:nvPr/>
        </p:nvSpPr>
        <p:spPr>
          <a:xfrm>
            <a:off x="5604625" y="6265675"/>
            <a:ext cx="65889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TOP: LGM paper BOTTOM: GaussianDreamer paper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Related Works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723900" y="2638700"/>
            <a:ext cx="6621000" cy="23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Flash3D – single-image to GSplat</a:t>
            </a:r>
            <a:endParaRPr sz="2100"/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Speedy-Splat: Fast 3D Gaussian Splatting with Sparse Pixels and Sparse Primitives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Splatt3R: Zero-shot Gaussian Splatting from Uncalibrated Image Pairs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DeepFloyd – Low-cost Diffusion Model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ControlNet – Multi-view Synthesis</a:t>
            </a:r>
            <a:endParaRPr sz="2100"/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2650" y="288075"/>
            <a:ext cx="6018625" cy="27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/>
          <p:nvPr/>
        </p:nvSpPr>
        <p:spPr>
          <a:xfrm>
            <a:off x="5604625" y="6265675"/>
            <a:ext cx="65889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Source: Flash3D paper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6350" y="414673"/>
            <a:ext cx="8550523" cy="213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DiffGS PIPELINE</a:t>
            </a:r>
            <a:endParaRPr/>
          </a:p>
        </p:txBody>
      </p:sp>
      <p:grpSp>
        <p:nvGrpSpPr>
          <p:cNvPr id="189" name="Google Shape;189;p32"/>
          <p:cNvGrpSpPr/>
          <p:nvPr/>
        </p:nvGrpSpPr>
        <p:grpSpPr>
          <a:xfrm>
            <a:off x="5248370" y="2043588"/>
            <a:ext cx="3106036" cy="4643951"/>
            <a:chOff x="5632317" y="1189775"/>
            <a:chExt cx="3305700" cy="3483050"/>
          </a:xfrm>
        </p:grpSpPr>
        <p:sp>
          <p:nvSpPr>
            <p:cNvPr id="190" name="Google Shape;190;p32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 View Synthesizer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32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We use a Multi View Synthesizer to create multiple views of the same image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2" name="Google Shape;192;p32"/>
          <p:cNvGrpSpPr/>
          <p:nvPr/>
        </p:nvGrpSpPr>
        <p:grpSpPr>
          <a:xfrm>
            <a:off x="380625" y="2043630"/>
            <a:ext cx="2887531" cy="4594902"/>
            <a:chOff x="-481728" y="1189961"/>
            <a:chExt cx="3546900" cy="3446263"/>
          </a:xfrm>
        </p:grpSpPr>
        <p:sp>
          <p:nvSpPr>
            <p:cNvPr id="193" name="Google Shape;193;p32"/>
            <p:cNvSpPr/>
            <p:nvPr/>
          </p:nvSpPr>
          <p:spPr>
            <a:xfrm>
              <a:off x="-481728" y="1189961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Text prompt	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32"/>
            <p:cNvSpPr txBox="1"/>
            <p:nvPr/>
          </p:nvSpPr>
          <p:spPr>
            <a:xfrm>
              <a:off x="-60061" y="2020524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Provide a prompt 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latin typeface="Roboto"/>
                  <a:ea typeface="Roboto"/>
                  <a:cs typeface="Roboto"/>
                  <a:sym typeface="Roboto"/>
                </a:rPr>
                <a:t>“A photo of a student's dorm room. There is a wood floor, beige walls, and wooden furniture including a bed, chair, and table. On the table there is a laptop computer and many books, papers, and pencils stacked on top of the desk. The bed is unmade. “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" name="Google Shape;195;p32"/>
          <p:cNvGrpSpPr/>
          <p:nvPr/>
        </p:nvGrpSpPr>
        <p:grpSpPr>
          <a:xfrm>
            <a:off x="2843533" y="2043638"/>
            <a:ext cx="2887529" cy="4539763"/>
            <a:chOff x="1986888" y="1189859"/>
            <a:chExt cx="3305700" cy="3404907"/>
          </a:xfrm>
        </p:grpSpPr>
        <p:sp>
          <p:nvSpPr>
            <p:cNvPr id="196" name="Google Shape;196;p32"/>
            <p:cNvSpPr/>
            <p:nvPr/>
          </p:nvSpPr>
          <p:spPr>
            <a:xfrm>
              <a:off x="1986888" y="1189859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Diffusion Model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32"/>
            <p:cNvSpPr txBox="1"/>
            <p:nvPr/>
          </p:nvSpPr>
          <p:spPr>
            <a:xfrm>
              <a:off x="2387507" y="1979067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Diffusion model generates image from the prompt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8" name="Google Shape;198;p32"/>
          <p:cNvSpPr/>
          <p:nvPr/>
        </p:nvSpPr>
        <p:spPr>
          <a:xfrm>
            <a:off x="7907182" y="2043650"/>
            <a:ext cx="3412200" cy="891900"/>
          </a:xfrm>
          <a:prstGeom prst="chevron">
            <a:avLst>
              <a:gd fmla="val 50000" name="adj"/>
            </a:avLst>
          </a:prstGeom>
          <a:solidFill>
            <a:srgbClr val="EA99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Gaussian Splat Model</a:t>
            </a:r>
            <a:endParaRPr sz="19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32"/>
          <p:cNvSpPr txBox="1"/>
          <p:nvPr/>
        </p:nvSpPr>
        <p:spPr>
          <a:xfrm>
            <a:off x="8292442" y="3151000"/>
            <a:ext cx="21012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Using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gaussian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splat model, a 3D reconstruction of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image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is created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Google Shape;20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4425" y="4305322"/>
            <a:ext cx="2141352" cy="213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80922" y="4758797"/>
            <a:ext cx="1736725" cy="142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34625" y="3529651"/>
            <a:ext cx="1736724" cy="1105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07175" y="4658949"/>
            <a:ext cx="1736725" cy="1429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Models to Benchmark Against</a:t>
            </a:r>
            <a:endParaRPr/>
          </a:p>
        </p:txBody>
      </p:sp>
      <p:sp>
        <p:nvSpPr>
          <p:cNvPr id="209" name="Google Shape;209;p33"/>
          <p:cNvSpPr txBox="1"/>
          <p:nvPr>
            <p:ph idx="1" type="body"/>
          </p:nvPr>
        </p:nvSpPr>
        <p:spPr>
          <a:xfrm>
            <a:off x="723900" y="2137720"/>
            <a:ext cx="10744200" cy="395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GaussianDreamer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LGM (L</a:t>
            </a:r>
            <a:r>
              <a:rPr i="1" lang="en-US" sz="2200"/>
              <a:t>arge Multi-View Gaussian Model</a:t>
            </a:r>
            <a:r>
              <a:rPr lang="en-US" sz="2200"/>
              <a:t>)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Magic3D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type="title"/>
          </p:nvPr>
        </p:nvSpPr>
        <p:spPr>
          <a:xfrm>
            <a:off x="6857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Datasets</a:t>
            </a:r>
            <a:endParaRPr/>
          </a:p>
        </p:txBody>
      </p: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598175" y="2358900"/>
            <a:ext cx="11282100" cy="3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Objaverse-XL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3D data in glb format. 10 Million+ 3D models with text annotations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Text2Shape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text annotated 3D objects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CO3D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~1.5 million frames from videos. Point Cloud representations and known camera positions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ScanNet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Reconstructed surface mesh files. ~2.5 million views with Camera parameters.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Multi-View Imagenet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~6.5 million frames. Multi-view images from one object. Camera parameters and Point Cloud annotations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723900" y="2342389"/>
            <a:ext cx="10744200" cy="3753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LGM: Large Multi-View Gaussian Model for High-Resolution 3D Content Creation</a:t>
            </a:r>
            <a:r>
              <a:rPr lang="en-US"/>
              <a:t>, Tang et al, 2024.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https://arxiv.org/pdf/2402.05054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GaussianDreamer: Fast Generation from Text to 3D Gaussians by Bridging 2D and 3D Diffusion Models</a:t>
            </a:r>
            <a:r>
              <a:rPr lang="en-US"/>
              <a:t>, Yi et al, 2024.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https://arxiv.org/pdf/2310.08529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Flash3D: Feed-Forward Generalisable 3D Scene Reconstruction from a Single Image. </a:t>
            </a:r>
            <a:r>
              <a:rPr lang="en-US"/>
              <a:t>Szymanowicz et al, 2024.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https://arxiv.org/pdf/2406.04343v1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Speedy-Splat: Fast 3D Gaussian Splatting with Sparse Pixels and Sparse Primitives</a:t>
            </a:r>
            <a:r>
              <a:rPr lang="en-US"/>
              <a:t>. Hanson et al, 2024.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https://arxiv.org/pdf/2412.00578v1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723900" y="2137720"/>
            <a:ext cx="10744200" cy="395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Splatt3R: Zero-shot Gaussian Splatting from Uncalibrated Image Pairs, Smart et al 2024.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https://arxiv.org/pdf/2408.13912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Adding Conditional Control to Text-to-Image Diffusion Models, Zhang et al 2023.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https://arxiv.org/pdf/2302.05543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DeepFloyd IF</a:t>
            </a:r>
            <a:r>
              <a:rPr lang="en-US"/>
              <a:t>, DeepFloyd Lab at StabilityAI. https://github.com/deep-floyd/IF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CF - Single Column Content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CF - Title, Divider, Mission Statement and Quotation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